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60" r:id="rId6"/>
    <p:sldId id="261" r:id="rId7"/>
    <p:sldId id="262" r:id="rId8"/>
    <p:sldId id="264" r:id="rId9"/>
    <p:sldId id="265" r:id="rId10"/>
    <p:sldId id="259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Ramirez" userId="8cc4619388da1302" providerId="LiveId" clId="{13A7E20B-96C2-4F75-AAD3-76A431BFD8D2}"/>
    <pc:docChg chg="modSld">
      <pc:chgData name="Rebecca Ramirez" userId="8cc4619388da1302" providerId="LiveId" clId="{13A7E20B-96C2-4F75-AAD3-76A431BFD8D2}" dt="2020-10-19T02:35:33.951" v="31" actId="20577"/>
      <pc:docMkLst>
        <pc:docMk/>
      </pc:docMkLst>
      <pc:sldChg chg="modSp mod">
        <pc:chgData name="Rebecca Ramirez" userId="8cc4619388da1302" providerId="LiveId" clId="{13A7E20B-96C2-4F75-AAD3-76A431BFD8D2}" dt="2020-10-19T02:35:33.951" v="31" actId="20577"/>
        <pc:sldMkLst>
          <pc:docMk/>
          <pc:sldMk cId="972701809" sldId="256"/>
        </pc:sldMkLst>
        <pc:spChg chg="mod">
          <ac:chgData name="Rebecca Ramirez" userId="8cc4619388da1302" providerId="LiveId" clId="{13A7E20B-96C2-4F75-AAD3-76A431BFD8D2}" dt="2020-10-19T02:35:33.951" v="31" actId="20577"/>
          <ac:spMkLst>
            <pc:docMk/>
            <pc:sldMk cId="972701809" sldId="256"/>
            <ac:spMk id="3" creationId="{D9190560-53EE-41A4-B88F-96EA9F33C1C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owl.purdue.edu/owl/purdue_owl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71717-2E1B-4112-8F89-D5AD2AFEE6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Persuasive term paper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190560-53EE-41A4-B88F-96EA9F33C1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0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064"/>
    </mc:Choice>
    <mc:Fallback xmlns="">
      <p:transition spd="slow" advTm="1306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7C080-1F39-42D2-AA04-6D4CB3F5B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EF2C4-893A-4A77-9041-8174F79DE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Follow the basics: sentence structure, punctuation, capitalization, spelling, syntax, tenses, etc.</a:t>
            </a:r>
          </a:p>
          <a:p>
            <a:r>
              <a:rPr lang="en-US" dirty="0"/>
              <a:t>Proofread your paper. </a:t>
            </a:r>
            <a:r>
              <a:rPr lang="en-US" dirty="0">
                <a:highlight>
                  <a:srgbClr val="FFFF00"/>
                </a:highlight>
              </a:rPr>
              <a:t>Fix.</a:t>
            </a:r>
            <a:r>
              <a:rPr lang="en-US" dirty="0"/>
              <a:t> Read it aloud to yourself. </a:t>
            </a:r>
            <a:r>
              <a:rPr lang="en-US" dirty="0">
                <a:highlight>
                  <a:srgbClr val="FFFF00"/>
                </a:highlight>
              </a:rPr>
              <a:t>Fix.</a:t>
            </a:r>
            <a:r>
              <a:rPr lang="en-US" dirty="0"/>
              <a:t> Have someone else read it. </a:t>
            </a:r>
            <a:r>
              <a:rPr lang="en-US" dirty="0">
                <a:highlight>
                  <a:srgbClr val="FFFF00"/>
                </a:highlight>
              </a:rPr>
              <a:t>Fix. </a:t>
            </a:r>
            <a:r>
              <a:rPr lang="en-US" dirty="0"/>
              <a:t>Have someone else read it aloud to themselves. </a:t>
            </a:r>
            <a:r>
              <a:rPr lang="en-US" dirty="0">
                <a:highlight>
                  <a:srgbClr val="FFFF00"/>
                </a:highlight>
              </a:rPr>
              <a:t>Fix. </a:t>
            </a:r>
            <a:r>
              <a:rPr lang="en-US" dirty="0"/>
              <a:t>Turn it in. </a:t>
            </a:r>
          </a:p>
          <a:p>
            <a:r>
              <a:rPr lang="en-US" dirty="0"/>
              <a:t>Academic writing = no first-person statements. You aren’t writing a speech, you are writing a position paper. </a:t>
            </a:r>
          </a:p>
          <a:p>
            <a:r>
              <a:rPr lang="en-US" dirty="0">
                <a:hlinkClick r:id="rId2"/>
              </a:rPr>
              <a:t>https://owl.purdue.edu/owl/purdue_owl.html</a:t>
            </a:r>
            <a:r>
              <a:rPr lang="en-US" dirty="0"/>
              <a:t> </a:t>
            </a:r>
          </a:p>
          <a:p>
            <a:r>
              <a:rPr lang="en-US" dirty="0"/>
              <a:t>Get it write (get it?) </a:t>
            </a:r>
            <a:r>
              <a:rPr lang="en-US" dirty="0">
                <a:sym typeface="Wingdings" panose="05000000000000000000" pitchFamily="2" charset="2"/>
              </a:rPr>
              <a:t>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86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3397"/>
    </mc:Choice>
    <mc:Fallback xmlns="">
      <p:transition spd="slow" advTm="233397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33219-6543-4908-B04F-51C864C01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380C2-3366-42F0-858C-BD6F0BAFC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State a position; consider your audience throughout </a:t>
            </a:r>
          </a:p>
          <a:p>
            <a:r>
              <a:rPr lang="en-US" sz="1600" dirty="0"/>
              <a:t>Defend it with logic, passion, and ethical reasoning based on evidence</a:t>
            </a:r>
          </a:p>
          <a:p>
            <a:r>
              <a:rPr lang="en-US" sz="1600" dirty="0"/>
              <a:t>State the counter-argument to your position and prove it wrong</a:t>
            </a:r>
          </a:p>
          <a:p>
            <a:r>
              <a:rPr lang="en-US" sz="1600" dirty="0"/>
              <a:t>Organize your paper well using proper paragraph and sentence construction </a:t>
            </a:r>
          </a:p>
          <a:p>
            <a:r>
              <a:rPr lang="en-US" sz="1600" dirty="0"/>
              <a:t>Develop your idea fully with rich detail, creativity, scope, and context. </a:t>
            </a:r>
          </a:p>
          <a:p>
            <a:endParaRPr lang="en-US" sz="1600" dirty="0"/>
          </a:p>
          <a:p>
            <a:r>
              <a:rPr lang="en-US" sz="1600" dirty="0"/>
              <a:t>Have fun with it!</a:t>
            </a:r>
          </a:p>
          <a:p>
            <a:r>
              <a:rPr lang="en-US" sz="1600" dirty="0"/>
              <a:t>Don’t forget to review the Rubric within Sakai!</a:t>
            </a:r>
          </a:p>
        </p:txBody>
      </p:sp>
    </p:spTree>
    <p:extLst>
      <p:ext uri="{BB962C8B-B14F-4D97-AF65-F5344CB8AC3E}">
        <p14:creationId xmlns:p14="http://schemas.microsoft.com/office/powerpoint/2010/main" val="171400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929"/>
    </mc:Choice>
    <mc:Fallback xmlns="">
      <p:transition spd="slow" advTm="10992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307D2-414A-480F-A11C-8531B0E50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A45E0-164B-4CDD-B83D-12251C07F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Topic: Legal or Ethical issue related to healthcare</a:t>
            </a:r>
          </a:p>
          <a:p>
            <a:r>
              <a:rPr lang="en-US" dirty="0"/>
              <a:t>Length: 6-10 pages (APA)</a:t>
            </a:r>
          </a:p>
          <a:p>
            <a:r>
              <a:rPr lang="en-US" dirty="0"/>
              <a:t>Grading Criteria: Review rubric within  Sakai</a:t>
            </a:r>
          </a:p>
          <a:p>
            <a:r>
              <a:rPr lang="en-US" dirty="0"/>
              <a:t>MHA Candidates: Write with intent of your paper being read by senior executives (Congress in this case) or published</a:t>
            </a:r>
          </a:p>
          <a:p>
            <a:r>
              <a:rPr lang="en-US" dirty="0"/>
              <a:t>Basics of Persuasive Writing:</a:t>
            </a:r>
          </a:p>
          <a:p>
            <a:pPr lvl="1"/>
            <a:r>
              <a:rPr lang="en-US" dirty="0"/>
              <a:t>Take a stand (your thesis must be debatable)</a:t>
            </a:r>
          </a:p>
          <a:p>
            <a:pPr lvl="1"/>
            <a:r>
              <a:rPr lang="en-US" dirty="0"/>
              <a:t>Connect passion, emotion, and reason (research)</a:t>
            </a:r>
          </a:p>
          <a:p>
            <a:pPr lvl="2"/>
            <a:r>
              <a:rPr lang="en-US" dirty="0"/>
              <a:t>Logos, Pathos, Ethos (Logic, Passion, Ethics)</a:t>
            </a:r>
          </a:p>
          <a:p>
            <a:pPr lvl="1"/>
            <a:r>
              <a:rPr lang="en-US" dirty="0"/>
              <a:t>Understand your audience (Congress)</a:t>
            </a:r>
          </a:p>
          <a:p>
            <a:pPr lvl="1"/>
            <a:r>
              <a:rPr lang="en-US" dirty="0"/>
              <a:t>Structure (essay has context, detail, and flows naturally)</a:t>
            </a:r>
          </a:p>
          <a:p>
            <a:pPr lvl="1"/>
            <a:r>
              <a:rPr lang="en-US" dirty="0"/>
              <a:t>Understand your opposition – and prove them wrong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00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7277"/>
    </mc:Choice>
    <mc:Fallback xmlns="">
      <p:transition spd="slow" advTm="20727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62685-71FD-48FD-88B0-1732CBE77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BC0E4-FED2-48AF-A395-FE3C7B62A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it? </a:t>
            </a:r>
          </a:p>
          <a:p>
            <a:pPr lvl="1"/>
            <a:r>
              <a:rPr lang="en-US" dirty="0"/>
              <a:t>Argument = opinion supported with evidence. </a:t>
            </a:r>
          </a:p>
          <a:p>
            <a:r>
              <a:rPr lang="en-US" dirty="0"/>
              <a:t>What is your opinion on the topic? </a:t>
            </a:r>
          </a:p>
          <a:p>
            <a:r>
              <a:rPr lang="en-US" dirty="0"/>
              <a:t>Why do you have that opinion on the topic? </a:t>
            </a:r>
          </a:p>
          <a:p>
            <a:r>
              <a:rPr lang="en-US" dirty="0"/>
              <a:t>Why is your opinion right and others are not? </a:t>
            </a:r>
          </a:p>
          <a:p>
            <a:r>
              <a:rPr lang="en-US" dirty="0"/>
              <a:t>How can you prove your opinion? </a:t>
            </a:r>
          </a:p>
          <a:p>
            <a:pPr lvl="1"/>
            <a:r>
              <a:rPr lang="en-US" dirty="0"/>
              <a:t>Research, Data, Past decisions by courts (evidence) = strong argument. </a:t>
            </a:r>
          </a:p>
        </p:txBody>
      </p:sp>
    </p:spTree>
    <p:extLst>
      <p:ext uri="{BB962C8B-B14F-4D97-AF65-F5344CB8AC3E}">
        <p14:creationId xmlns:p14="http://schemas.microsoft.com/office/powerpoint/2010/main" val="274587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143"/>
    </mc:Choice>
    <mc:Fallback xmlns="">
      <p:transition spd="slow" advTm="7014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8903F-142B-4825-AFFA-5E1CD9D6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your 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9B9D9-C1C7-4B59-A5D5-A9B64E1C7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Physician assisted suicide should be legal/illegal in all states because…</a:t>
            </a:r>
          </a:p>
          <a:p>
            <a:r>
              <a:rPr lang="en-US" dirty="0"/>
              <a:t>The federal government should abolish Medicare and Medicaid because…</a:t>
            </a:r>
          </a:p>
          <a:p>
            <a:r>
              <a:rPr lang="en-US" dirty="0"/>
              <a:t>The Affordable Care Act is the best healthcare reform law because…</a:t>
            </a:r>
          </a:p>
          <a:p>
            <a:r>
              <a:rPr lang="en-US" dirty="0"/>
              <a:t>Vaccines should / should not be mandatory in all states because…</a:t>
            </a:r>
          </a:p>
          <a:p>
            <a:r>
              <a:rPr lang="en-US" dirty="0"/>
              <a:t>EMTALA is necessary/unnecessary because…</a:t>
            </a:r>
          </a:p>
          <a:p>
            <a:r>
              <a:rPr lang="en-US" dirty="0"/>
              <a:t>Medical Marijuana should be legal/illegal because…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Tip: If I have to guess as to what your position is you have already failed the persuasive </a:t>
            </a:r>
            <a:r>
              <a:rPr lang="en-US" dirty="0" err="1"/>
              <a:t>part.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70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588"/>
    </mc:Choice>
    <mc:Fallback xmlns="">
      <p:transition spd="slow" advTm="8558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866BC-9DC9-4D96-9328-5AE06A690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ADE1C-F65F-4781-95F6-64F7799C1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You have your strong, debatable, position (thesis). What next? </a:t>
            </a:r>
          </a:p>
          <a:p>
            <a:endParaRPr lang="en-US" dirty="0"/>
          </a:p>
          <a:p>
            <a:r>
              <a:rPr lang="en-US" dirty="0"/>
              <a:t>Evidence, Analysis, Counter-argument + passion / emotion mixed in (some, not too much). </a:t>
            </a:r>
          </a:p>
          <a:p>
            <a:pPr lvl="1"/>
            <a:r>
              <a:rPr lang="en-US" dirty="0"/>
              <a:t>Correct amount of passion: Smith states that the sanctity of human life is of divine providence; who are we to determine when natural death should occur? </a:t>
            </a:r>
          </a:p>
          <a:p>
            <a:pPr lvl="1"/>
            <a:r>
              <a:rPr lang="en-US" dirty="0"/>
              <a:t>Incorrect amount of passion: Doctors that prescribe life-ending drugs are murderers and no different than a serial killer who inhumanely tortures and kills his victims. </a:t>
            </a:r>
          </a:p>
          <a:p>
            <a:r>
              <a:rPr lang="en-US" dirty="0"/>
              <a:t>Strong topic sentences. Don’t go off on a tangent. </a:t>
            </a:r>
          </a:p>
        </p:txBody>
      </p:sp>
    </p:spTree>
    <p:extLst>
      <p:ext uri="{BB962C8B-B14F-4D97-AF65-F5344CB8AC3E}">
        <p14:creationId xmlns:p14="http://schemas.microsoft.com/office/powerpoint/2010/main" val="14695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618"/>
    </mc:Choice>
    <mc:Fallback xmlns="">
      <p:transition spd="slow" advTm="11161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422B9-E02C-4597-B49A-7101C7FD3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0A8AA-BDAA-4B17-953D-5493FE630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grade it – I’m not your audience though. </a:t>
            </a:r>
          </a:p>
          <a:p>
            <a:endParaRPr lang="en-US" dirty="0"/>
          </a:p>
          <a:p>
            <a:r>
              <a:rPr lang="en-US" dirty="0"/>
              <a:t>Congress is the audience. Who is Congress? </a:t>
            </a:r>
          </a:p>
          <a:p>
            <a:pPr lvl="1"/>
            <a:r>
              <a:rPr lang="en-US" dirty="0"/>
              <a:t>What biases or motivations do congressmen and Senators have? </a:t>
            </a:r>
          </a:p>
          <a:p>
            <a:pPr lvl="1"/>
            <a:r>
              <a:rPr lang="en-US" dirty="0"/>
              <a:t>Is Congress currently led by Republicans or Democrats? What is your argument…</a:t>
            </a:r>
          </a:p>
          <a:p>
            <a:pPr lvl="1"/>
            <a:r>
              <a:rPr lang="en-US" dirty="0"/>
              <a:t>What do you want them to do? (Author a bill, right?)</a:t>
            </a:r>
          </a:p>
        </p:txBody>
      </p:sp>
    </p:spTree>
    <p:extLst>
      <p:ext uri="{BB962C8B-B14F-4D97-AF65-F5344CB8AC3E}">
        <p14:creationId xmlns:p14="http://schemas.microsoft.com/office/powerpoint/2010/main" val="338968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473"/>
    </mc:Choice>
    <mc:Fallback xmlns="">
      <p:transition spd="slow" advTm="9247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B8F06-9C55-49F1-AE90-22EAF0FC1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42587-DA37-4C51-9C26-6283793B1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 Scholar, Lexus Nexus, EBSCO, etc. and other resources available to you through TTUHSC library. </a:t>
            </a:r>
          </a:p>
          <a:p>
            <a:r>
              <a:rPr lang="en-US" dirty="0"/>
              <a:t>Assumptions – what are they good for? </a:t>
            </a:r>
          </a:p>
          <a:p>
            <a:pPr lvl="1"/>
            <a:r>
              <a:rPr lang="en-US" dirty="0"/>
              <a:t>Hint: Nothing in this paper. </a:t>
            </a:r>
          </a:p>
          <a:p>
            <a:r>
              <a:rPr lang="en-US" dirty="0"/>
              <a:t>Biggest most hugest, gigantic, enormous flaw in research:</a:t>
            </a:r>
          </a:p>
          <a:p>
            <a:pPr lvl="1"/>
            <a:r>
              <a:rPr lang="en-US" dirty="0"/>
              <a:t>Only accepting those ideas that conform to your own bias or belief and summarily dismissing other beliefs as morally, ethically, logically wrong</a:t>
            </a:r>
          </a:p>
          <a:p>
            <a:r>
              <a:rPr lang="en-US" dirty="0"/>
              <a:t>Understand your position from multiple angles – fully develop your thoughts.</a:t>
            </a:r>
          </a:p>
        </p:txBody>
      </p:sp>
    </p:spTree>
    <p:extLst>
      <p:ext uri="{BB962C8B-B14F-4D97-AF65-F5344CB8AC3E}">
        <p14:creationId xmlns:p14="http://schemas.microsoft.com/office/powerpoint/2010/main" val="97062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8157"/>
    </mc:Choice>
    <mc:Fallback xmlns="">
      <p:transition spd="slow" advTm="178157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70D81-4281-4AB0-898B-BC9CE47A3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31E22-8EC2-4250-BF0B-C6316E2DC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Misleading work</a:t>
            </a:r>
          </a:p>
          <a:p>
            <a:r>
              <a:rPr lang="en-US" dirty="0"/>
              <a:t>Misinformation</a:t>
            </a:r>
          </a:p>
          <a:p>
            <a:r>
              <a:rPr lang="en-US" dirty="0"/>
              <a:t>Fear Tactics</a:t>
            </a:r>
          </a:p>
          <a:p>
            <a:r>
              <a:rPr lang="en-US" dirty="0"/>
              <a:t>Fallacies (Rhetorical or otherwise)</a:t>
            </a:r>
          </a:p>
          <a:p>
            <a:r>
              <a:rPr lang="en-US" dirty="0"/>
              <a:t>Manipulated data</a:t>
            </a:r>
          </a:p>
          <a:p>
            <a:endParaRPr lang="en-US" dirty="0"/>
          </a:p>
          <a:p>
            <a:r>
              <a:rPr lang="en-US" dirty="0"/>
              <a:t>Remember: Logos, Pathos, Ethos (Logical, Passionate, and Ethical Reasoning)</a:t>
            </a:r>
          </a:p>
        </p:txBody>
      </p:sp>
    </p:spTree>
    <p:extLst>
      <p:ext uri="{BB962C8B-B14F-4D97-AF65-F5344CB8AC3E}">
        <p14:creationId xmlns:p14="http://schemas.microsoft.com/office/powerpoint/2010/main" val="3083701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098"/>
    </mc:Choice>
    <mc:Fallback xmlns="">
      <p:transition spd="slow" advTm="5909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EE59C-B59F-49EB-9BAF-9DBE9296E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Pitfalls to avoid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75198-985A-4A69-935D-06A6E3AB0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Avoid ad hominem attacks</a:t>
            </a:r>
          </a:p>
          <a:p>
            <a:r>
              <a:rPr lang="en-US" dirty="0"/>
              <a:t>Ad Populum Fallacy (Bandwagon fallacy)</a:t>
            </a:r>
          </a:p>
          <a:p>
            <a:pPr lvl="1"/>
            <a:r>
              <a:rPr lang="en-US" dirty="0"/>
              <a:t>If everyone jumps off a bridge, are you going to do it to? </a:t>
            </a:r>
          </a:p>
          <a:p>
            <a:r>
              <a:rPr lang="en-US" dirty="0"/>
              <a:t>False dichotomy arguments </a:t>
            </a:r>
          </a:p>
          <a:p>
            <a:r>
              <a:rPr lang="en-US" dirty="0"/>
              <a:t>The slippery slope…</a:t>
            </a:r>
          </a:p>
          <a:p>
            <a:pPr lvl="1"/>
            <a:r>
              <a:rPr lang="en-US" dirty="0"/>
              <a:t>If we legalize medical marijuana why can’t we just legalize all marijuana? Or all drugs? </a:t>
            </a:r>
          </a:p>
          <a:p>
            <a:r>
              <a:rPr lang="en-US" dirty="0"/>
              <a:t>Circular Arguments (</a:t>
            </a:r>
            <a:r>
              <a:rPr lang="en-US" dirty="0" err="1"/>
              <a:t>Petitio</a:t>
            </a:r>
            <a:r>
              <a:rPr lang="en-US" dirty="0"/>
              <a:t> Principii for those you working on your Latin). </a:t>
            </a:r>
          </a:p>
          <a:p>
            <a:pPr lvl="1"/>
            <a:r>
              <a:rPr lang="en-US" dirty="0"/>
              <a:t>The Bible is true because the Bible says it’s true</a:t>
            </a:r>
          </a:p>
          <a:p>
            <a:r>
              <a:rPr lang="en-US" dirty="0"/>
              <a:t>Appeal to Pity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968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2189"/>
    </mc:Choice>
    <mc:Fallback xmlns="">
      <p:transition spd="slow" advTm="292189"/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125</TotalTime>
  <Words>784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Gallery</vt:lpstr>
      <vt:lpstr>Persuasive term paper</vt:lpstr>
      <vt:lpstr>Your task</vt:lpstr>
      <vt:lpstr>Argument</vt:lpstr>
      <vt:lpstr>State your position</vt:lpstr>
      <vt:lpstr>organization</vt:lpstr>
      <vt:lpstr>audience</vt:lpstr>
      <vt:lpstr>research</vt:lpstr>
      <vt:lpstr>integrity</vt:lpstr>
      <vt:lpstr>Pitfalls to avoid</vt:lpstr>
      <vt:lpstr>Grammar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Persuasive term paper</dc:title>
  <dc:creator>Brian Turner</dc:creator>
  <cp:lastModifiedBy>Thomas, Keondra (PHS)</cp:lastModifiedBy>
  <cp:revision>13</cp:revision>
  <dcterms:created xsi:type="dcterms:W3CDTF">2018-10-21T01:54:55Z</dcterms:created>
  <dcterms:modified xsi:type="dcterms:W3CDTF">2021-02-19T00:50:05Z</dcterms:modified>
</cp:coreProperties>
</file>